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1" r:id="rId2"/>
    <p:sldId id="287" r:id="rId3"/>
    <p:sldId id="262" r:id="rId4"/>
    <p:sldId id="263" r:id="rId5"/>
    <p:sldId id="268" r:id="rId6"/>
    <p:sldId id="264" r:id="rId7"/>
    <p:sldId id="267" r:id="rId8"/>
    <p:sldId id="265" r:id="rId9"/>
    <p:sldId id="286" r:id="rId10"/>
    <p:sldId id="270" r:id="rId11"/>
    <p:sldId id="266" r:id="rId12"/>
    <p:sldId id="271" r:id="rId13"/>
    <p:sldId id="272" r:id="rId14"/>
    <p:sldId id="281" r:id="rId15"/>
    <p:sldId id="275" r:id="rId16"/>
    <p:sldId id="276" r:id="rId17"/>
    <p:sldId id="273" r:id="rId18"/>
    <p:sldId id="274" r:id="rId19"/>
    <p:sldId id="277" r:id="rId20"/>
    <p:sldId id="278" r:id="rId21"/>
    <p:sldId id="279" r:id="rId22"/>
    <p:sldId id="280" r:id="rId23"/>
    <p:sldId id="284" r:id="rId24"/>
    <p:sldId id="282" r:id="rId25"/>
    <p:sldId id="288" r:id="rId26"/>
    <p:sldId id="285" r:id="rId2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8" autoAdjust="0"/>
    <p:restoredTop sz="94682" autoAdjust="0"/>
  </p:normalViewPr>
  <p:slideViewPr>
    <p:cSldViewPr snapToGrid="0" snapToObjects="1">
      <p:cViewPr>
        <p:scale>
          <a:sx n="66" d="100"/>
          <a:sy n="66" d="100"/>
        </p:scale>
        <p:origin x="84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4E115-9EEF-4A4B-BBD0-BCBCA9EFB4C8}" type="datetimeFigureOut">
              <a:rPr lang="en-US" smtClean="0"/>
              <a:t>7/23/2018</a:t>
            </a:fld>
            <a:endParaRPr lang="en-US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4821E-3615-4B5E-AC8D-CD2D6149CA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966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4821E-3615-4B5E-AC8D-CD2D6149CA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45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8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9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9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23/07/2018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23/07/2018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4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6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8"/>
            <a:ext cx="2153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Erba, Manzoni, Mascellaro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9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2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23/07/2018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23/07/2018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23/07/2018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23/07/2018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23/07/2018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23/07/2018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23/07/2018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189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44.jpg"/><Relationship Id="rId5" Type="http://schemas.openxmlformats.org/officeDocument/2006/relationships/image" Target="../media/image38.jpg"/><Relationship Id="rId10" Type="http://schemas.openxmlformats.org/officeDocument/2006/relationships/image" Target="../media/image43.jpg"/><Relationship Id="rId4" Type="http://schemas.openxmlformats.org/officeDocument/2006/relationships/image" Target="../media/image37.jpg"/><Relationship Id="rId9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3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5" y="4149728"/>
            <a:ext cx="7772400" cy="968375"/>
          </a:xfrm>
        </p:spPr>
        <p:txBody>
          <a:bodyPr>
            <a:no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chemeClr val="bg1"/>
                </a:solidFill>
                <a:effectLst/>
                <a:latin typeface="Arial"/>
                <a:ea typeface="+mj-ea"/>
                <a:cs typeface="Arial"/>
              </a:rPr>
              <a:t>Deep Learning approach to Tomato Plant Diseases Recognition and related Sensitivity Analysis</a:t>
            </a:r>
            <a:endParaRPr lang="it-IT" sz="2800" dirty="0">
              <a:effectLst/>
            </a:endParaRP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5" y="5118101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Luglio</a:t>
            </a:r>
            <a:r>
              <a:rPr lang="it-IT" b="1" baseline="0" dirty="0">
                <a:solidFill>
                  <a:schemeClr val="bg1"/>
                </a:solidFill>
              </a:rPr>
              <a:t> 2018</a:t>
            </a:r>
            <a:endParaRPr lang="it-IT" b="1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5"/>
            <a:ext cx="2133600" cy="15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93019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11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5" y="4149725"/>
            <a:ext cx="7740428" cy="103660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Deep Learning approach to Tomato Plant Diseases Recognition and related Sensitivity Analysis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86334"/>
            <a:ext cx="7683763" cy="76018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Deep Learning: Theory, Techniques and Applications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A.Y. 2017/2018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CB0B164-1F3D-43F2-AD70-73A5F5A8AB1C}"/>
              </a:ext>
            </a:extLst>
          </p:cNvPr>
          <p:cNvSpPr txBox="1"/>
          <p:nvPr/>
        </p:nvSpPr>
        <p:spPr>
          <a:xfrm>
            <a:off x="458682" y="6266933"/>
            <a:ext cx="804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Alessandro Erba, Mirco Manzoni, Giuseppe Mascellaro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DFBE5-ED11-4034-B5BC-09DDE13D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Multi-class Classification</a:t>
            </a:r>
            <a:br>
              <a:rPr lang="en-US" dirty="0"/>
            </a:br>
            <a:r>
              <a:rPr lang="en-US" dirty="0"/>
              <a:t> 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8C26E0-9690-4EC1-84CA-5596C96FB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96379"/>
            <a:ext cx="4657725" cy="1643743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Accuracy: 99.85%</a:t>
            </a:r>
          </a:p>
          <a:p>
            <a:pPr algn="ctr"/>
            <a:r>
              <a:rPr lang="en-US" dirty="0"/>
              <a:t>Macro precision: 99.83%</a:t>
            </a:r>
          </a:p>
          <a:p>
            <a:pPr algn="ctr"/>
            <a:r>
              <a:rPr lang="en-US" dirty="0"/>
              <a:t>Macro recall (True Rate): 99.82%</a:t>
            </a:r>
          </a:p>
          <a:p>
            <a:pPr algn="ctr"/>
            <a:r>
              <a:rPr lang="en-US" dirty="0"/>
              <a:t>False Rate: 0.18%</a:t>
            </a:r>
          </a:p>
          <a:p>
            <a:pPr algn="ctr"/>
            <a:r>
              <a:rPr lang="en-US" dirty="0"/>
              <a:t>Macro F1: 99.83%</a:t>
            </a:r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8D6DBDEF-057E-4D82-9924-3AEDECD9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97265"/>
            <a:ext cx="4211841" cy="424122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CFDE429F-1020-4F6C-9F13-9E9C1F69D830}"/>
              </a:ext>
            </a:extLst>
          </p:cNvPr>
          <p:cNvSpPr/>
          <p:nvPr/>
        </p:nvSpPr>
        <p:spPr>
          <a:xfrm>
            <a:off x="355198" y="31635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</p:spTree>
    <p:extLst>
      <p:ext uri="{BB962C8B-B14F-4D97-AF65-F5344CB8AC3E}">
        <p14:creationId xmlns:p14="http://schemas.microsoft.com/office/powerpoint/2010/main" val="724077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3A7B07-283C-4103-93AC-EDFA4E42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Datasets</a:t>
            </a:r>
          </a:p>
        </p:txBody>
      </p:sp>
      <p:pic>
        <p:nvPicPr>
          <p:cNvPr id="5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B4C41A07-5CFA-4FA2-9F7B-CCC7AF07B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030" y="1593262"/>
            <a:ext cx="1603392" cy="1603392"/>
          </a:xfrm>
        </p:spPr>
      </p:pic>
      <p:pic>
        <p:nvPicPr>
          <p:cNvPr id="7" name="Immagine 6" descr="Immagine che contiene pianta, esterni, terra, erba&#10;&#10;Descrizione generata con affidabilità molto elevata">
            <a:extLst>
              <a:ext uri="{FF2B5EF4-FFF2-40B4-BE49-F238E27FC236}">
                <a16:creationId xmlns:a16="http://schemas.microsoft.com/office/drawing/2014/main" id="{7DF72003-25EE-4BAF-AC4E-496E28743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388" y="3969980"/>
            <a:ext cx="1660250" cy="1660250"/>
          </a:xfrm>
          <a:prstGeom prst="rect">
            <a:avLst/>
          </a:prstGeom>
        </p:spPr>
      </p:pic>
      <p:pic>
        <p:nvPicPr>
          <p:cNvPr id="9" name="Immagine 8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17999D0F-14AA-4208-952F-D535ECE98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361" y="1611053"/>
            <a:ext cx="1603392" cy="1603392"/>
          </a:xfrm>
          <a:prstGeom prst="rect">
            <a:avLst/>
          </a:prstGeom>
        </p:spPr>
      </p:pic>
      <p:pic>
        <p:nvPicPr>
          <p:cNvPr id="11" name="Immagine 10" descr="Immagine che contiene pianta&#10;&#10;Descrizione generata con affidabilità elevata">
            <a:extLst>
              <a:ext uri="{FF2B5EF4-FFF2-40B4-BE49-F238E27FC236}">
                <a16:creationId xmlns:a16="http://schemas.microsoft.com/office/drawing/2014/main" id="{3E19FA4F-014A-445C-9543-FA2846D91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969" y="1593262"/>
            <a:ext cx="1603392" cy="160339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18A5605-EFD5-4DC2-8CEC-800B39E2C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5578" y="1611053"/>
            <a:ext cx="1603392" cy="160339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A6AA973-4316-4EC0-84E7-1AFF67DF93C9}"/>
              </a:ext>
            </a:extLst>
          </p:cNvPr>
          <p:cNvSpPr txBox="1"/>
          <p:nvPr/>
        </p:nvSpPr>
        <p:spPr>
          <a:xfrm>
            <a:off x="343677" y="3292015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7E781EE-D215-4177-AE0F-70A33EE05353}"/>
              </a:ext>
            </a:extLst>
          </p:cNvPr>
          <p:cNvSpPr/>
          <p:nvPr/>
        </p:nvSpPr>
        <p:spPr>
          <a:xfrm>
            <a:off x="2480604" y="3294589"/>
            <a:ext cx="199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-Medi"/>
              </a:rPr>
              <a:t>Segmented dataset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72A7DD6-6C9C-4565-9D70-FF581BB36166}"/>
              </a:ext>
            </a:extLst>
          </p:cNvPr>
          <p:cNvSpPr txBox="1"/>
          <p:nvPr/>
        </p:nvSpPr>
        <p:spPr>
          <a:xfrm>
            <a:off x="4629513" y="3214445"/>
            <a:ext cx="218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Background </a:t>
            </a:r>
          </a:p>
          <a:p>
            <a:pPr algn="ctr"/>
            <a:r>
              <a:rPr lang="en-US" dirty="0"/>
              <a:t>Crop dataset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BD7117B-3C07-4301-B96C-5A4661E966CB}"/>
              </a:ext>
            </a:extLst>
          </p:cNvPr>
          <p:cNvSpPr/>
          <p:nvPr/>
        </p:nvSpPr>
        <p:spPr>
          <a:xfrm>
            <a:off x="6827133" y="3218965"/>
            <a:ext cx="2182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NimbusRomNo9L-Medi"/>
              </a:rPr>
              <a:t>Random Noise Background dataset</a:t>
            </a:r>
            <a:endParaRPr lang="en-US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7575708-B8CF-4EF3-9ECA-3A7FA7517FA1}"/>
              </a:ext>
            </a:extLst>
          </p:cNvPr>
          <p:cNvSpPr/>
          <p:nvPr/>
        </p:nvSpPr>
        <p:spPr>
          <a:xfrm>
            <a:off x="2720351" y="5726323"/>
            <a:ext cx="3510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NimbusRomNo9L-Medi"/>
              </a:rPr>
              <a:t>Random Background Image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9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</a:t>
            </a:r>
            <a:br>
              <a:rPr lang="en-US" dirty="0"/>
            </a:br>
            <a:r>
              <a:rPr lang="en-US" dirty="0"/>
              <a:t>Normal Train vs Segmented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3972879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39.01%</a:t>
            </a:r>
          </a:p>
          <a:p>
            <a:pPr algn="ctr"/>
            <a:r>
              <a:rPr lang="en-US" dirty="0"/>
              <a:t>Macro precision: NaN</a:t>
            </a:r>
          </a:p>
          <a:p>
            <a:pPr algn="ctr"/>
            <a:r>
              <a:rPr lang="en-US" dirty="0"/>
              <a:t>Macro recall (True Rate): 28.58%</a:t>
            </a:r>
          </a:p>
          <a:p>
            <a:pPr algn="ctr"/>
            <a:r>
              <a:rPr lang="en-US" dirty="0"/>
              <a:t>False Rate: 71.41%</a:t>
            </a:r>
          </a:p>
          <a:p>
            <a:pPr algn="ctr"/>
            <a:r>
              <a:rPr lang="en-US" dirty="0"/>
              <a:t>Macro F1: NaN</a:t>
            </a:r>
          </a:p>
        </p:txBody>
      </p:sp>
      <p:pic>
        <p:nvPicPr>
          <p:cNvPr id="12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42B1F000-E329-44BE-BED1-CE50B1D6C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789" y="1729816"/>
            <a:ext cx="1603392" cy="1603392"/>
          </a:xfrm>
        </p:spPr>
      </p:pic>
      <p:pic>
        <p:nvPicPr>
          <p:cNvPr id="13" name="Immagine 12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2B18F3AC-627C-493F-AAAC-7F3EE28E2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420" y="1747607"/>
            <a:ext cx="1603392" cy="160339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1371436" y="3428569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4F374ED-CC0F-406A-91C0-E3FA60C34348}"/>
              </a:ext>
            </a:extLst>
          </p:cNvPr>
          <p:cNvSpPr/>
          <p:nvPr/>
        </p:nvSpPr>
        <p:spPr>
          <a:xfrm>
            <a:off x="6289663" y="3431143"/>
            <a:ext cx="199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-Medi"/>
              </a:rPr>
              <a:t>Segmented dataset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672214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</a:t>
            </a:r>
            <a:br>
              <a:rPr lang="en-US" dirty="0"/>
            </a:br>
            <a:r>
              <a:rPr lang="en-US" dirty="0"/>
              <a:t>Normal Train vs Segmented Test</a:t>
            </a:r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9798A842-DD76-4C74-BF86-498A124E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044" y="1460168"/>
            <a:ext cx="4333802" cy="436403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</p:spTree>
    <p:extLst>
      <p:ext uri="{BB962C8B-B14F-4D97-AF65-F5344CB8AC3E}">
        <p14:creationId xmlns:p14="http://schemas.microsoft.com/office/powerpoint/2010/main" val="401499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4AB18F-7E2A-4D18-B69D-9614F3BC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Normal Train vs Normal Test – GradCAM Visualization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30EF90BE-C35D-4145-B4FF-97EE8A986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4" y="2516965"/>
            <a:ext cx="9100615" cy="791887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B49581B-7BBD-4CC9-A575-08246E530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" y="4502524"/>
            <a:ext cx="9100607" cy="79188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FD4FFA7-8945-46D5-B75A-23C6031321EA}"/>
              </a:ext>
            </a:extLst>
          </p:cNvPr>
          <p:cNvSpPr txBox="1"/>
          <p:nvPr/>
        </p:nvSpPr>
        <p:spPr>
          <a:xfrm>
            <a:off x="166603" y="3386730"/>
            <a:ext cx="214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 Blight Class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4915BBC-CB03-4950-B433-A2B634FA744B}"/>
              </a:ext>
            </a:extLst>
          </p:cNvPr>
          <p:cNvSpPr txBox="1"/>
          <p:nvPr/>
        </p:nvSpPr>
        <p:spPr>
          <a:xfrm>
            <a:off x="166603" y="1462317"/>
            <a:ext cx="214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Bacterial Spot Class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3B5CD64-7C4F-43D0-AD94-F36843A79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" y="1749679"/>
            <a:ext cx="9100605" cy="79188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CD242E3-2E99-4B78-BF5E-D5F062132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" y="3710047"/>
            <a:ext cx="9144000" cy="7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22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B0A04516-3698-4FD8-8D77-39408875A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419" y="1739504"/>
            <a:ext cx="1603392" cy="16033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</a:t>
            </a:r>
            <a:br>
              <a:rPr lang="en-US" dirty="0"/>
            </a:br>
            <a:r>
              <a:rPr lang="en-US" dirty="0"/>
              <a:t>Segmented Train vs Normal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3972879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61.79%</a:t>
            </a:r>
          </a:p>
          <a:p>
            <a:pPr algn="ctr"/>
            <a:r>
              <a:rPr lang="en-US" dirty="0"/>
              <a:t>Macro precision: 73.02%</a:t>
            </a:r>
          </a:p>
          <a:p>
            <a:pPr algn="ctr"/>
            <a:r>
              <a:rPr lang="en-US" dirty="0"/>
              <a:t>Macro recall (True Rate): 49.41%</a:t>
            </a:r>
          </a:p>
          <a:p>
            <a:pPr algn="ctr"/>
            <a:r>
              <a:rPr lang="en-US" dirty="0"/>
              <a:t>False Rate: 50.59%</a:t>
            </a:r>
          </a:p>
          <a:p>
            <a:pPr algn="ctr"/>
            <a:r>
              <a:rPr lang="en-US" dirty="0"/>
              <a:t>Macro F1: 48.69%</a:t>
            </a:r>
          </a:p>
        </p:txBody>
      </p:sp>
      <p:pic>
        <p:nvPicPr>
          <p:cNvPr id="13" name="Immagine 12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2B18F3AC-627C-493F-AAAC-7F3EE28E2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572" y="1739504"/>
            <a:ext cx="1603392" cy="160339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6454066" y="3473221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4F374ED-CC0F-406A-91C0-E3FA60C34348}"/>
              </a:ext>
            </a:extLst>
          </p:cNvPr>
          <p:cNvSpPr/>
          <p:nvPr/>
        </p:nvSpPr>
        <p:spPr>
          <a:xfrm>
            <a:off x="1150815" y="3473221"/>
            <a:ext cx="199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-Medi"/>
              </a:rPr>
              <a:t>Segmented dataset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581710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Segmented Train vs Normal Test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E78170B-C2AD-45E9-975E-7484B601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044" y="1491124"/>
            <a:ext cx="4272318" cy="43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08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82DCC743-522B-4AA9-9514-A7208757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61" y="1729816"/>
            <a:ext cx="1603392" cy="16033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Background Crop Train vs Normal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3972879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76.92%</a:t>
            </a:r>
          </a:p>
          <a:p>
            <a:pPr algn="ctr"/>
            <a:r>
              <a:rPr lang="en-US" dirty="0"/>
              <a:t>Macro precision: 76.92%</a:t>
            </a:r>
          </a:p>
          <a:p>
            <a:pPr algn="ctr"/>
            <a:r>
              <a:rPr lang="en-US" dirty="0"/>
              <a:t>Macro recall (True Rate): 79.43%</a:t>
            </a:r>
          </a:p>
          <a:p>
            <a:pPr algn="ctr"/>
            <a:r>
              <a:rPr lang="en-US" dirty="0"/>
              <a:t>False Rate: 32.70%</a:t>
            </a:r>
          </a:p>
          <a:p>
            <a:pPr algn="ctr"/>
            <a:r>
              <a:rPr lang="en-US" dirty="0"/>
              <a:t>Macro F1: 67.15%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6461656" y="3465431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25" name="Immagine 24" descr="Immagine che contiene pianta&#10;&#10;Descrizione generata con affidabilità elevata">
            <a:extLst>
              <a:ext uri="{FF2B5EF4-FFF2-40B4-BE49-F238E27FC236}">
                <a16:creationId xmlns:a16="http://schemas.microsoft.com/office/drawing/2014/main" id="{764C1EB4-7DE8-4513-9302-E9FCD987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88" y="1765423"/>
            <a:ext cx="1603392" cy="160339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5E585A3-5A9B-4BE1-BE4D-DD8CFD9CA48F}"/>
              </a:ext>
            </a:extLst>
          </p:cNvPr>
          <p:cNvSpPr txBox="1"/>
          <p:nvPr/>
        </p:nvSpPr>
        <p:spPr>
          <a:xfrm>
            <a:off x="1111332" y="3483737"/>
            <a:ext cx="218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Background </a:t>
            </a:r>
          </a:p>
          <a:p>
            <a:pPr algn="ctr"/>
            <a:r>
              <a:rPr lang="en-US" dirty="0"/>
              <a:t>Crop dataset</a:t>
            </a:r>
          </a:p>
        </p:txBody>
      </p:sp>
    </p:spTree>
    <p:extLst>
      <p:ext uri="{BB962C8B-B14F-4D97-AF65-F5344CB8AC3E}">
        <p14:creationId xmlns:p14="http://schemas.microsoft.com/office/powerpoint/2010/main" val="1081181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Background Crop Train vs Normal Test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B91D2D3-8F06-457B-AC72-B756B099E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92167"/>
            <a:ext cx="4270248" cy="43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07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82DCC743-522B-4AA9-9514-A7208757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61" y="1729816"/>
            <a:ext cx="1603392" cy="16033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Noise Background Train vs Normal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4171876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57.89 %</a:t>
            </a:r>
          </a:p>
          <a:p>
            <a:pPr algn="ctr"/>
            <a:r>
              <a:rPr lang="en-US" dirty="0"/>
              <a:t>Macro precision: 66.68%</a:t>
            </a:r>
          </a:p>
          <a:p>
            <a:pPr algn="ctr"/>
            <a:r>
              <a:rPr lang="en-US" dirty="0"/>
              <a:t>Macro recall (True Rate): 49.01%</a:t>
            </a:r>
          </a:p>
          <a:p>
            <a:pPr algn="ctr"/>
            <a:r>
              <a:rPr lang="en-US" dirty="0"/>
              <a:t>False Rate: 50.99%</a:t>
            </a:r>
          </a:p>
          <a:p>
            <a:pPr algn="ctr"/>
            <a:r>
              <a:rPr lang="en-US" dirty="0"/>
              <a:t>Macro F1: 49.93%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6461656" y="3465431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F7D5470-6F21-432B-A48C-4DC351D0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350" y="1729816"/>
            <a:ext cx="1603392" cy="1603392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A57497D8-F98D-4770-9BCE-BDAA9D17D03B}"/>
              </a:ext>
            </a:extLst>
          </p:cNvPr>
          <p:cNvSpPr/>
          <p:nvPr/>
        </p:nvSpPr>
        <p:spPr>
          <a:xfrm>
            <a:off x="1055247" y="3369686"/>
            <a:ext cx="2303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NimbusRomNo9L-Medi"/>
              </a:rPr>
              <a:t>Random Noise Background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451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E3916-7638-4531-AB60-1BC8D116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Learning approach to Tomato Plant Diseases Recognition and related Sensitivity Analysis</a:t>
            </a:r>
            <a:endParaRPr lang="it-IT" dirty="0"/>
          </a:p>
        </p:txBody>
      </p:sp>
      <p:pic>
        <p:nvPicPr>
          <p:cNvPr id="11" name="Segnaposto contenuto 10" descr="Immagine che contiene albero, cielo, esterni&#10;&#10;Descrizione generata con affidabilità molto elevata">
            <a:extLst>
              <a:ext uri="{FF2B5EF4-FFF2-40B4-BE49-F238E27FC236}">
                <a16:creationId xmlns:a16="http://schemas.microsoft.com/office/drawing/2014/main" id="{771EF369-1266-467D-8733-F75077E92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47775"/>
            <a:ext cx="9144000" cy="4878389"/>
          </a:xfrm>
        </p:spPr>
      </p:pic>
    </p:spTree>
    <p:extLst>
      <p:ext uri="{BB962C8B-B14F-4D97-AF65-F5344CB8AC3E}">
        <p14:creationId xmlns:p14="http://schemas.microsoft.com/office/powerpoint/2010/main" val="3140343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Noise Background Train vs Normal Test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EFCDAE8-E812-4B88-8813-850A64F1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58425"/>
            <a:ext cx="3940035" cy="39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31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82DCC743-522B-4AA9-9514-A7208757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61" y="1729816"/>
            <a:ext cx="1603392" cy="16033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</a:t>
            </a:r>
            <a:br>
              <a:rPr lang="en-US" dirty="0"/>
            </a:br>
            <a:r>
              <a:rPr lang="en-US" dirty="0"/>
              <a:t>Random Background Image Train vs Normal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4171876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97.77%</a:t>
            </a:r>
          </a:p>
          <a:p>
            <a:pPr algn="ctr"/>
            <a:r>
              <a:rPr lang="en-US" dirty="0"/>
              <a:t>Macro precision: 97.52%</a:t>
            </a:r>
          </a:p>
          <a:p>
            <a:pPr algn="ctr"/>
            <a:r>
              <a:rPr lang="en-US" dirty="0"/>
              <a:t>Macro recall (True Rate): 96.69%</a:t>
            </a:r>
          </a:p>
          <a:p>
            <a:pPr algn="ctr"/>
            <a:r>
              <a:rPr lang="en-US" dirty="0"/>
              <a:t>False Rate: 3.31%</a:t>
            </a:r>
          </a:p>
          <a:p>
            <a:pPr algn="ctr"/>
            <a:r>
              <a:rPr lang="en-US" dirty="0"/>
              <a:t>Macro F1: 97.04%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6461656" y="3465431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57497D8-F98D-4770-9BCE-BDAA9D17D03B}"/>
              </a:ext>
            </a:extLst>
          </p:cNvPr>
          <p:cNvSpPr/>
          <p:nvPr/>
        </p:nvSpPr>
        <p:spPr>
          <a:xfrm>
            <a:off x="1055247" y="3369686"/>
            <a:ext cx="2303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NimbusRomNo9L-Medi"/>
              </a:rPr>
              <a:t>Random Background Image dataset</a:t>
            </a:r>
            <a:endParaRPr lang="en-US" dirty="0"/>
          </a:p>
        </p:txBody>
      </p:sp>
      <p:pic>
        <p:nvPicPr>
          <p:cNvPr id="10" name="Immagine 9" descr="Immagine che contiene pianta, esterni, terra, erba&#10;&#10;Descrizione generata con affidabilità molto elevata">
            <a:extLst>
              <a:ext uri="{FF2B5EF4-FFF2-40B4-BE49-F238E27FC236}">
                <a16:creationId xmlns:a16="http://schemas.microsoft.com/office/drawing/2014/main" id="{F538864D-32B8-496C-9D26-03E1D6BB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572" y="1754404"/>
            <a:ext cx="1603392" cy="160339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058041-38EB-4748-B042-63DBB63FC32A}"/>
              </a:ext>
            </a:extLst>
          </p:cNvPr>
          <p:cNvSpPr txBox="1"/>
          <p:nvPr/>
        </p:nvSpPr>
        <p:spPr>
          <a:xfrm>
            <a:off x="3574962" y="1805294"/>
            <a:ext cx="23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Per-leaf Normalization</a:t>
            </a:r>
          </a:p>
        </p:txBody>
      </p:sp>
    </p:spTree>
    <p:extLst>
      <p:ext uri="{BB962C8B-B14F-4D97-AF65-F5344CB8AC3E}">
        <p14:creationId xmlns:p14="http://schemas.microsoft.com/office/powerpoint/2010/main" val="2502077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Background Image Train vs Normal Test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1A4582F-83AF-4A04-B4FA-7718A0B7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58425"/>
            <a:ext cx="3940035" cy="39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03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26C42-2EA4-4991-AF1C-3BFD6EFDA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7015" y="145784"/>
            <a:ext cx="10132118" cy="840400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Sensitivity Analysis</a:t>
            </a:r>
            <a:br>
              <a:rPr lang="en-US" sz="2000" dirty="0"/>
            </a:br>
            <a:r>
              <a:rPr lang="en-US" sz="2000" dirty="0"/>
              <a:t>Random Background Image Train vs Normal Test – GradCAM Visualization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7AA6E86-A478-4B0E-909F-EDED5060E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49525"/>
            <a:ext cx="9144000" cy="795663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0DCB706-C3C8-402C-BDBB-DBA38C93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8075"/>
            <a:ext cx="9144000" cy="8629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9BABF0B-4DA0-4E81-A47B-A3ECE3F80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" y="4653322"/>
            <a:ext cx="9136956" cy="7950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8730D4E-2F80-42D6-8BFA-0AB223765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" y="3777086"/>
            <a:ext cx="9144000" cy="86298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91AFB3E-4112-4EF4-8886-66F2B53A3316}"/>
              </a:ext>
            </a:extLst>
          </p:cNvPr>
          <p:cNvSpPr txBox="1"/>
          <p:nvPr/>
        </p:nvSpPr>
        <p:spPr>
          <a:xfrm>
            <a:off x="166603" y="3520361"/>
            <a:ext cx="214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 Blight Class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98770B1-C028-4906-B4CE-02E136F29431}"/>
              </a:ext>
            </a:extLst>
          </p:cNvPr>
          <p:cNvSpPr txBox="1"/>
          <p:nvPr/>
        </p:nvSpPr>
        <p:spPr>
          <a:xfrm>
            <a:off x="166603" y="1448102"/>
            <a:ext cx="214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Bacterial Spot Class</a:t>
            </a:r>
          </a:p>
        </p:txBody>
      </p:sp>
    </p:spTree>
    <p:extLst>
      <p:ext uri="{BB962C8B-B14F-4D97-AF65-F5344CB8AC3E}">
        <p14:creationId xmlns:p14="http://schemas.microsoft.com/office/powerpoint/2010/main" val="2581607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65ABB-F445-4282-B959-905C58EE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Extension</a:t>
            </a:r>
            <a:br>
              <a:rPr lang="en-US" dirty="0"/>
            </a:br>
            <a:r>
              <a:rPr lang="en-US" dirty="0"/>
              <a:t> Test against Real Plantation Images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BD9816-6D1B-42D0-9F69-915A0BB3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63" y="1358942"/>
            <a:ext cx="5078858" cy="3273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built a set of 256 found on internet.</a:t>
            </a:r>
          </a:p>
        </p:txBody>
      </p:sp>
      <p:pic>
        <p:nvPicPr>
          <p:cNvPr id="5" name="Immagine 4" descr="Immagine che contiene fungo&#10;&#10;Descrizione generata con affidabilità elevata">
            <a:extLst>
              <a:ext uri="{FF2B5EF4-FFF2-40B4-BE49-F238E27FC236}">
                <a16:creationId xmlns:a16="http://schemas.microsoft.com/office/drawing/2014/main" id="{24C29671-0534-49D2-BFC2-0534E2512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74" y="1923802"/>
            <a:ext cx="1393418" cy="912616"/>
          </a:xfrm>
          <a:prstGeom prst="rect">
            <a:avLst/>
          </a:prstGeom>
        </p:spPr>
      </p:pic>
      <p:pic>
        <p:nvPicPr>
          <p:cNvPr id="7" name="Immagine 6" descr="Immagine che contiene terra&#10;&#10;Descrizione generata con affidabilità elevata">
            <a:extLst>
              <a:ext uri="{FF2B5EF4-FFF2-40B4-BE49-F238E27FC236}">
                <a16:creationId xmlns:a16="http://schemas.microsoft.com/office/drawing/2014/main" id="{C31946A9-33D2-4855-9273-C70E96002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275641" y="1766619"/>
            <a:ext cx="1026266" cy="1321358"/>
          </a:xfrm>
          <a:prstGeom prst="rect">
            <a:avLst/>
          </a:prstGeom>
        </p:spPr>
      </p:pic>
      <p:pic>
        <p:nvPicPr>
          <p:cNvPr id="11" name="Immagine 10" descr="Immagine che contiene erba, pianta, esterni, foglia&#10;&#10;Descrizione generata con affidabilità molto elevata">
            <a:extLst>
              <a:ext uri="{FF2B5EF4-FFF2-40B4-BE49-F238E27FC236}">
                <a16:creationId xmlns:a16="http://schemas.microsoft.com/office/drawing/2014/main" id="{7B861213-0FD7-42E9-A1D6-7E9652B16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510" y="1924213"/>
            <a:ext cx="1493204" cy="102626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336BACE-5FD6-4967-9611-AA0BD55FB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400" y="2123150"/>
            <a:ext cx="1182624" cy="755904"/>
          </a:xfrm>
          <a:prstGeom prst="rect">
            <a:avLst/>
          </a:prstGeom>
        </p:spPr>
      </p:pic>
      <p:pic>
        <p:nvPicPr>
          <p:cNvPr id="15" name="Immagine 14" descr="Immagine che contiene pianta, foglia&#10;&#10;Descrizione generata con affidabilità elevata">
            <a:extLst>
              <a:ext uri="{FF2B5EF4-FFF2-40B4-BE49-F238E27FC236}">
                <a16:creationId xmlns:a16="http://schemas.microsoft.com/office/drawing/2014/main" id="{E1D4A352-6146-4BCE-A070-B432AF58B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821157" y="1828899"/>
            <a:ext cx="1036314" cy="1206846"/>
          </a:xfrm>
          <a:prstGeom prst="rect">
            <a:avLst/>
          </a:prstGeom>
        </p:spPr>
      </p:pic>
      <p:pic>
        <p:nvPicPr>
          <p:cNvPr id="17" name="Immagine 16" descr="Immagine che contiene albero, esterni, rana, pianta&#10;&#10;Descrizione generata con affidabilità elevata">
            <a:extLst>
              <a:ext uri="{FF2B5EF4-FFF2-40B4-BE49-F238E27FC236}">
                <a16:creationId xmlns:a16="http://schemas.microsoft.com/office/drawing/2014/main" id="{DCACA2A2-941C-4780-A5AE-B9221809B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074" y="3687371"/>
            <a:ext cx="1168843" cy="1464337"/>
          </a:xfrm>
          <a:prstGeom prst="rect">
            <a:avLst/>
          </a:prstGeom>
        </p:spPr>
      </p:pic>
      <p:pic>
        <p:nvPicPr>
          <p:cNvPr id="19" name="Immagine 18" descr="Immagine che contiene persona, esterni, frutta&#10;&#10;Descrizione generata con affidabilità elevata">
            <a:extLst>
              <a:ext uri="{FF2B5EF4-FFF2-40B4-BE49-F238E27FC236}">
                <a16:creationId xmlns:a16="http://schemas.microsoft.com/office/drawing/2014/main" id="{37F4A0A4-8BDE-4E96-AF7C-BA66D52063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2561" y="3804702"/>
            <a:ext cx="1476892" cy="1229673"/>
          </a:xfrm>
          <a:prstGeom prst="rect">
            <a:avLst/>
          </a:prstGeom>
        </p:spPr>
      </p:pic>
      <p:pic>
        <p:nvPicPr>
          <p:cNvPr id="21" name="Immagine 20" descr="Immagine che contiene interni, verde&#10;&#10;Descrizione generata con affidabilità elevata">
            <a:extLst>
              <a:ext uri="{FF2B5EF4-FFF2-40B4-BE49-F238E27FC236}">
                <a16:creationId xmlns:a16="http://schemas.microsoft.com/office/drawing/2014/main" id="{83D47487-2302-45FB-9096-328C5D55B6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0967" y="3854575"/>
            <a:ext cx="1696192" cy="1129925"/>
          </a:xfrm>
          <a:prstGeom prst="rect">
            <a:avLst/>
          </a:prstGeom>
        </p:spPr>
      </p:pic>
      <p:pic>
        <p:nvPicPr>
          <p:cNvPr id="23" name="Immagine 22" descr="Immagine che contiene esterni, albero, pianta, foglia&#10;&#10;Descrizione generata con affidabilità molto elevata">
            <a:extLst>
              <a:ext uri="{FF2B5EF4-FFF2-40B4-BE49-F238E27FC236}">
                <a16:creationId xmlns:a16="http://schemas.microsoft.com/office/drawing/2014/main" id="{ADB1A06C-8A36-4B36-89BD-CD54A172D3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8673" y="3917700"/>
            <a:ext cx="1200912" cy="106680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E794738-B496-4859-9DA6-0DDEF82F36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1099" y="3959472"/>
            <a:ext cx="1814697" cy="1063106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72222CD-FB95-4291-AB8D-5415610DB9AF}"/>
              </a:ext>
            </a:extLst>
          </p:cNvPr>
          <p:cNvSpPr txBox="1"/>
          <p:nvPr/>
        </p:nvSpPr>
        <p:spPr>
          <a:xfrm>
            <a:off x="272515" y="2940431"/>
            <a:ext cx="148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Bacterial Spot</a:t>
            </a:r>
          </a:p>
          <a:p>
            <a:pPr algn="ctr"/>
            <a:r>
              <a:rPr lang="en-US" sz="1400" dirty="0">
                <a:latin typeface="CMR10"/>
              </a:rPr>
              <a:t>26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CF3C321-E0C4-4947-AA85-6289E069AC44}"/>
              </a:ext>
            </a:extLst>
          </p:cNvPr>
          <p:cNvSpPr txBox="1"/>
          <p:nvPr/>
        </p:nvSpPr>
        <p:spPr>
          <a:xfrm>
            <a:off x="2195796" y="2961940"/>
            <a:ext cx="1231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Early Blight</a:t>
            </a:r>
          </a:p>
          <a:p>
            <a:pPr algn="ctr"/>
            <a:r>
              <a:rPr lang="en-US" sz="1400" dirty="0">
                <a:latin typeface="CMR10"/>
              </a:rPr>
              <a:t>41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C09677C-2338-402E-BF3F-50D4C521E765}"/>
              </a:ext>
            </a:extLst>
          </p:cNvPr>
          <p:cNvSpPr txBox="1"/>
          <p:nvPr/>
        </p:nvSpPr>
        <p:spPr>
          <a:xfrm>
            <a:off x="4069532" y="3005845"/>
            <a:ext cx="1003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Healthy</a:t>
            </a:r>
          </a:p>
          <a:p>
            <a:pPr algn="ctr"/>
            <a:r>
              <a:rPr lang="en-US" sz="1400" dirty="0"/>
              <a:t>27 samples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06F550B-F4DA-4769-8BD7-CDDB9A6C3648}"/>
              </a:ext>
            </a:extLst>
          </p:cNvPr>
          <p:cNvSpPr txBox="1"/>
          <p:nvPr/>
        </p:nvSpPr>
        <p:spPr>
          <a:xfrm>
            <a:off x="5898110" y="2990984"/>
            <a:ext cx="1170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Late Blight</a:t>
            </a:r>
          </a:p>
          <a:p>
            <a:pPr algn="ctr"/>
            <a:r>
              <a:rPr lang="en-US" sz="1400" dirty="0">
                <a:latin typeface="CMR10"/>
              </a:rPr>
              <a:t>31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91570D3-5949-4EB2-B70E-4C7E353C75E5}"/>
              </a:ext>
            </a:extLst>
          </p:cNvPr>
          <p:cNvSpPr txBox="1"/>
          <p:nvPr/>
        </p:nvSpPr>
        <p:spPr>
          <a:xfrm>
            <a:off x="7712863" y="3048330"/>
            <a:ext cx="112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Mold</a:t>
            </a:r>
          </a:p>
          <a:p>
            <a:pPr algn="ctr"/>
            <a:r>
              <a:rPr lang="pt-BR" sz="1400" dirty="0">
                <a:latin typeface="CMR10"/>
              </a:rPr>
              <a:t>33 </a:t>
            </a:r>
            <a:r>
              <a:rPr lang="pt-BR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37EBD32-F01F-453C-B143-01A6CE41987A}"/>
              </a:ext>
            </a:extLst>
          </p:cNvPr>
          <p:cNvSpPr txBox="1"/>
          <p:nvPr/>
        </p:nvSpPr>
        <p:spPr>
          <a:xfrm>
            <a:off x="37309" y="5210501"/>
            <a:ext cx="183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Septoria leaf spot</a:t>
            </a:r>
          </a:p>
          <a:p>
            <a:pPr algn="ctr"/>
            <a:r>
              <a:rPr lang="pt-BR" sz="1400" dirty="0">
                <a:latin typeface="NimbusRomNo9L-Regu"/>
              </a:rPr>
              <a:t>36 samples</a:t>
            </a:r>
            <a:endParaRPr lang="en-US" sz="1400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7E04ABB-E717-4F99-BD15-EB759EDD38A6}"/>
              </a:ext>
            </a:extLst>
          </p:cNvPr>
          <p:cNvSpPr txBox="1"/>
          <p:nvPr/>
        </p:nvSpPr>
        <p:spPr>
          <a:xfrm>
            <a:off x="1926774" y="5096430"/>
            <a:ext cx="1651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Spotted Spider mite</a:t>
            </a:r>
          </a:p>
          <a:p>
            <a:pPr algn="ctr"/>
            <a:r>
              <a:rPr lang="en-US" sz="1400" dirty="0">
                <a:latin typeface="NimbusRomNo9L-Regu"/>
              </a:rPr>
              <a:t>12 samples</a:t>
            </a:r>
            <a:endParaRPr lang="en-US" sz="1400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E150FE8-61AA-4A8B-859A-1E3A0A6037C0}"/>
              </a:ext>
            </a:extLst>
          </p:cNvPr>
          <p:cNvSpPr txBox="1"/>
          <p:nvPr/>
        </p:nvSpPr>
        <p:spPr>
          <a:xfrm>
            <a:off x="3949435" y="5034375"/>
            <a:ext cx="1243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Spot</a:t>
            </a:r>
          </a:p>
          <a:p>
            <a:pPr algn="ctr"/>
            <a:r>
              <a:rPr lang="en-US" sz="1400" dirty="0"/>
              <a:t>12 samples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F72D346-5AE0-4EA5-BEC0-A990BC9FE5F0}"/>
              </a:ext>
            </a:extLst>
          </p:cNvPr>
          <p:cNvSpPr txBox="1"/>
          <p:nvPr/>
        </p:nvSpPr>
        <p:spPr>
          <a:xfrm>
            <a:off x="5530548" y="5096430"/>
            <a:ext cx="166878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 Mosaic Virus</a:t>
            </a:r>
          </a:p>
          <a:p>
            <a:pPr algn="ctr"/>
            <a:r>
              <a:rPr lang="en-US" sz="1400" dirty="0"/>
              <a:t>18 samples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D05D664-F3EE-4D0B-BA72-4E1DBC138709}"/>
              </a:ext>
            </a:extLst>
          </p:cNvPr>
          <p:cNvSpPr txBox="1"/>
          <p:nvPr/>
        </p:nvSpPr>
        <p:spPr>
          <a:xfrm>
            <a:off x="7425601" y="5055359"/>
            <a:ext cx="15856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 Yellow Leaf Curl virus</a:t>
            </a:r>
          </a:p>
          <a:p>
            <a:pPr algn="ctr"/>
            <a:r>
              <a:rPr lang="en-US" sz="1400" dirty="0"/>
              <a:t>29 samples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191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7F575-0C26-44A1-9B84-42E1E221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 against Real Plantation Images 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0AE8075-947F-4744-ABD2-6371FA8C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17325"/>
            <a:ext cx="8323726" cy="45259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AlexNet</a:t>
            </a:r>
          </a:p>
          <a:p>
            <a:pPr algn="ctr"/>
            <a:r>
              <a:rPr lang="en-US" dirty="0"/>
              <a:t>Accuracy: 29.81%</a:t>
            </a:r>
          </a:p>
          <a:p>
            <a:pPr algn="ctr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VGG11</a:t>
            </a:r>
          </a:p>
          <a:p>
            <a:pPr algn="ctr"/>
            <a:r>
              <a:rPr lang="en-US" dirty="0"/>
              <a:t>Accuracy: 35.85%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Main limitation: the set is not validated by a domain expert.</a:t>
            </a:r>
          </a:p>
        </p:txBody>
      </p:sp>
    </p:spTree>
    <p:extLst>
      <p:ext uri="{BB962C8B-B14F-4D97-AF65-F5344CB8AC3E}">
        <p14:creationId xmlns:p14="http://schemas.microsoft.com/office/powerpoint/2010/main" val="2471621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0AE8075-947F-4744-ABD2-6371FA8C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17325"/>
            <a:ext cx="8323726" cy="45259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606631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2A0AF2A0-60E7-4D60-90FE-0FE408E7E2FD}"/>
              </a:ext>
            </a:extLst>
          </p:cNvPr>
          <p:cNvSpPr/>
          <p:nvPr/>
        </p:nvSpPr>
        <p:spPr>
          <a:xfrm>
            <a:off x="29496" y="1333500"/>
            <a:ext cx="9070848" cy="4508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A85022-9380-465E-AF94-B7515DA0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300394"/>
            <a:ext cx="8581043" cy="679171"/>
          </a:xfrm>
        </p:spPr>
        <p:txBody>
          <a:bodyPr/>
          <a:lstStyle/>
          <a:p>
            <a:pPr algn="ctr"/>
            <a:r>
              <a:rPr lang="en-US" dirty="0"/>
              <a:t>Proposed Approach Workflow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A5B5B24-D306-41CD-896F-CA8CDBB91423}"/>
              </a:ext>
            </a:extLst>
          </p:cNvPr>
          <p:cNvSpPr/>
          <p:nvPr/>
        </p:nvSpPr>
        <p:spPr>
          <a:xfrm>
            <a:off x="2299292" y="1571996"/>
            <a:ext cx="135890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Transformations Selection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C8F26C8-7BF4-4E80-B297-3475C9B73757}"/>
              </a:ext>
            </a:extLst>
          </p:cNvPr>
          <p:cNvSpPr/>
          <p:nvPr/>
        </p:nvSpPr>
        <p:spPr>
          <a:xfrm>
            <a:off x="2165141" y="3105921"/>
            <a:ext cx="1625600" cy="58556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Augmentation and Normalization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B6E8177-8285-4052-81B3-9DDFE9AC018C}"/>
              </a:ext>
            </a:extLst>
          </p:cNvPr>
          <p:cNvSpPr/>
          <p:nvPr/>
        </p:nvSpPr>
        <p:spPr>
          <a:xfrm>
            <a:off x="4267299" y="2418492"/>
            <a:ext cx="135890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Model Validation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BB51868-DBB2-4349-ABE9-F21987F40297}"/>
              </a:ext>
            </a:extLst>
          </p:cNvPr>
          <p:cNvSpPr/>
          <p:nvPr/>
        </p:nvSpPr>
        <p:spPr>
          <a:xfrm>
            <a:off x="4268887" y="3485370"/>
            <a:ext cx="135890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Model Training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28CADE7-3D35-47E0-BAE1-DBDF8576EA14}"/>
              </a:ext>
            </a:extLst>
          </p:cNvPr>
          <p:cNvSpPr/>
          <p:nvPr/>
        </p:nvSpPr>
        <p:spPr>
          <a:xfrm>
            <a:off x="7201783" y="2340514"/>
            <a:ext cx="143665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Sensitivity Analysis and Performance evaluation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C021F87-5F39-40D1-A5CC-C213B0BA2051}"/>
              </a:ext>
            </a:extLst>
          </p:cNvPr>
          <p:cNvSpPr/>
          <p:nvPr/>
        </p:nvSpPr>
        <p:spPr>
          <a:xfrm>
            <a:off x="5965601" y="2392680"/>
            <a:ext cx="954593" cy="5064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Model Selection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8E4FF05D-CDAF-45A5-A922-CE431D291DE4}"/>
              </a:ext>
            </a:extLst>
          </p:cNvPr>
          <p:cNvSpPr/>
          <p:nvPr/>
        </p:nvSpPr>
        <p:spPr>
          <a:xfrm>
            <a:off x="7274217" y="3920723"/>
            <a:ext cx="135890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Variations Application and Normalization</a:t>
            </a:r>
          </a:p>
        </p:txBody>
      </p:sp>
      <p:cxnSp>
        <p:nvCxnSpPr>
          <p:cNvPr id="27" name="Connettore 2 19">
            <a:extLst>
              <a:ext uri="{FF2B5EF4-FFF2-40B4-BE49-F238E27FC236}">
                <a16:creationId xmlns:a16="http://schemas.microsoft.com/office/drawing/2014/main" id="{438418C1-C389-4077-85F5-69F009B777E8}"/>
              </a:ext>
            </a:extLst>
          </p:cNvPr>
          <p:cNvCxnSpPr>
            <a:cxnSpLocks/>
            <a:stCxn id="9" idx="2"/>
            <a:endCxn id="15" idx="2"/>
          </p:cNvCxnSpPr>
          <p:nvPr/>
        </p:nvCxnSpPr>
        <p:spPr>
          <a:xfrm rot="16200000" flipH="1">
            <a:off x="5045020" y="1624408"/>
            <a:ext cx="841568" cy="4975726"/>
          </a:xfrm>
          <a:prstGeom prst="bentConnector3">
            <a:avLst>
              <a:gd name="adj1" fmla="val 20849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ttore 2 19">
            <a:extLst>
              <a:ext uri="{FF2B5EF4-FFF2-40B4-BE49-F238E27FC236}">
                <a16:creationId xmlns:a16="http://schemas.microsoft.com/office/drawing/2014/main" id="{07FF5DA7-3EE8-4CFC-96C0-27746FE32F8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2517546" y="2644724"/>
            <a:ext cx="921593" cy="8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ttore 2 19">
            <a:extLst>
              <a:ext uri="{FF2B5EF4-FFF2-40B4-BE49-F238E27FC236}">
                <a16:creationId xmlns:a16="http://schemas.microsoft.com/office/drawing/2014/main" id="{9378242B-FEDA-4604-AB1C-8ADD511506FE}"/>
              </a:ext>
            </a:extLst>
          </p:cNvPr>
          <p:cNvCxnSpPr>
            <a:cxnSpLocks/>
            <a:stCxn id="13" idx="0"/>
            <a:endCxn id="8" idx="3"/>
          </p:cNvCxnSpPr>
          <p:nvPr/>
        </p:nvCxnSpPr>
        <p:spPr>
          <a:xfrm rot="16200000" flipV="1">
            <a:off x="5557974" y="-21620"/>
            <a:ext cx="462352" cy="4261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ttore 2 19">
            <a:extLst>
              <a:ext uri="{FF2B5EF4-FFF2-40B4-BE49-F238E27FC236}">
                <a16:creationId xmlns:a16="http://schemas.microsoft.com/office/drawing/2014/main" id="{A06B8645-4DA5-4973-82E3-A0D1B41787F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790741" y="3398704"/>
            <a:ext cx="185253" cy="1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Parentesi graffa aperta 66">
            <a:extLst>
              <a:ext uri="{FF2B5EF4-FFF2-40B4-BE49-F238E27FC236}">
                <a16:creationId xmlns:a16="http://schemas.microsoft.com/office/drawing/2014/main" id="{D28663F1-F5AF-4814-892D-EA4E735D0ABD}"/>
              </a:ext>
            </a:extLst>
          </p:cNvPr>
          <p:cNvSpPr/>
          <p:nvPr/>
        </p:nvSpPr>
        <p:spPr>
          <a:xfrm>
            <a:off x="3945088" y="2844798"/>
            <a:ext cx="266000" cy="1027255"/>
          </a:xfrm>
          <a:prstGeom prst="leftBrace">
            <a:avLst>
              <a:gd name="adj1" fmla="val 8333"/>
              <a:gd name="adj2" fmla="val 5286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116" name="Gruppo 115">
            <a:extLst>
              <a:ext uri="{FF2B5EF4-FFF2-40B4-BE49-F238E27FC236}">
                <a16:creationId xmlns:a16="http://schemas.microsoft.com/office/drawing/2014/main" id="{FD7D1B38-F88A-4CD1-B907-9184CD868B0D}"/>
              </a:ext>
            </a:extLst>
          </p:cNvPr>
          <p:cNvGrpSpPr/>
          <p:nvPr/>
        </p:nvGrpSpPr>
        <p:grpSpPr>
          <a:xfrm>
            <a:off x="4267555" y="4097702"/>
            <a:ext cx="1358900" cy="1007961"/>
            <a:chOff x="4301817" y="4097702"/>
            <a:chExt cx="1358900" cy="1007961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AB542830-B3D8-48E2-9E6A-E0BEA04451D8}"/>
                </a:ext>
              </a:extLst>
            </p:cNvPr>
            <p:cNvSpPr/>
            <p:nvPr/>
          </p:nvSpPr>
          <p:spPr>
            <a:xfrm>
              <a:off x="4301817" y="4493331"/>
              <a:ext cx="1358900" cy="61233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Hyper-parameters Choice</a:t>
              </a:r>
            </a:p>
          </p:txBody>
        </p:sp>
        <p:cxnSp>
          <p:nvCxnSpPr>
            <p:cNvPr id="76" name="Connettore 2 19">
              <a:extLst>
                <a:ext uri="{FF2B5EF4-FFF2-40B4-BE49-F238E27FC236}">
                  <a16:creationId xmlns:a16="http://schemas.microsoft.com/office/drawing/2014/main" id="{7798771B-061A-41EB-ADA3-CA7A3A34C863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rot="5400000" flipH="1" flipV="1">
              <a:off x="4784119" y="4294851"/>
              <a:ext cx="395629" cy="133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9" name="Connettore 2 19">
            <a:extLst>
              <a:ext uri="{FF2B5EF4-FFF2-40B4-BE49-F238E27FC236}">
                <a16:creationId xmlns:a16="http://schemas.microsoft.com/office/drawing/2014/main" id="{17F960A5-4C42-4FF0-B522-57D19B0F1EB1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rot="16200000" flipV="1">
            <a:off x="4720270" y="3257303"/>
            <a:ext cx="454546" cy="15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Freccia a destra 93">
            <a:extLst>
              <a:ext uri="{FF2B5EF4-FFF2-40B4-BE49-F238E27FC236}">
                <a16:creationId xmlns:a16="http://schemas.microsoft.com/office/drawing/2014/main" id="{406CE75D-C0C0-4144-9E1E-4AF92A00ACF2}"/>
              </a:ext>
            </a:extLst>
          </p:cNvPr>
          <p:cNvSpPr/>
          <p:nvPr/>
        </p:nvSpPr>
        <p:spPr>
          <a:xfrm>
            <a:off x="5627787" y="2564458"/>
            <a:ext cx="332253" cy="129600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96" name="Connettore 2 19">
            <a:extLst>
              <a:ext uri="{FF2B5EF4-FFF2-40B4-BE49-F238E27FC236}">
                <a16:creationId xmlns:a16="http://schemas.microsoft.com/office/drawing/2014/main" id="{A3727116-BCA3-41FD-ACEE-54E7390710E4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6920194" y="2645930"/>
            <a:ext cx="281589" cy="7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Freccia a destra 100">
            <a:extLst>
              <a:ext uri="{FF2B5EF4-FFF2-40B4-BE49-F238E27FC236}">
                <a16:creationId xmlns:a16="http://schemas.microsoft.com/office/drawing/2014/main" id="{7D0862A2-56DC-4735-9BF1-1B5571F587E0}"/>
              </a:ext>
            </a:extLst>
          </p:cNvPr>
          <p:cNvSpPr/>
          <p:nvPr/>
        </p:nvSpPr>
        <p:spPr>
          <a:xfrm rot="16200000">
            <a:off x="7479896" y="3246504"/>
            <a:ext cx="937676" cy="410761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92397AF4-878B-468D-A67E-D434EE0B3AF3}"/>
              </a:ext>
            </a:extLst>
          </p:cNvPr>
          <p:cNvSpPr txBox="1"/>
          <p:nvPr/>
        </p:nvSpPr>
        <p:spPr>
          <a:xfrm>
            <a:off x="1845994" y="2208457"/>
            <a:ext cx="1299023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Transformations</a:t>
            </a:r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085A99A0-2646-4A1C-A431-9A82944989FC}"/>
              </a:ext>
            </a:extLst>
          </p:cNvPr>
          <p:cNvSpPr txBox="1"/>
          <p:nvPr/>
        </p:nvSpPr>
        <p:spPr>
          <a:xfrm>
            <a:off x="1966453" y="3708962"/>
            <a:ext cx="10835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Normalization Values</a:t>
            </a:r>
          </a:p>
        </p:txBody>
      </p: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EF168A51-E264-407F-B55C-810EC5259B83}"/>
              </a:ext>
            </a:extLst>
          </p:cNvPr>
          <p:cNvGrpSpPr/>
          <p:nvPr/>
        </p:nvGrpSpPr>
        <p:grpSpPr>
          <a:xfrm>
            <a:off x="-173" y="3092642"/>
            <a:ext cx="7953840" cy="1440412"/>
            <a:chOff x="-231813" y="3082925"/>
            <a:chExt cx="8051182" cy="1440412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D4F03145-8AD4-4CB5-B642-FE49898AEA78}"/>
                </a:ext>
              </a:extLst>
            </p:cNvPr>
            <p:cNvSpPr/>
            <p:nvPr/>
          </p:nvSpPr>
          <p:spPr>
            <a:xfrm>
              <a:off x="263054" y="3082925"/>
              <a:ext cx="1358900" cy="61233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Train-Test Split</a:t>
              </a:r>
            </a:p>
          </p:txBody>
        </p:sp>
        <p:cxnSp>
          <p:nvCxnSpPr>
            <p:cNvPr id="18" name="Connettore 2 17" descr="data&#10;">
              <a:extLst>
                <a:ext uri="{FF2B5EF4-FFF2-40B4-BE49-F238E27FC236}">
                  <a16:creationId xmlns:a16="http://schemas.microsoft.com/office/drawing/2014/main" id="{A9C15E0A-33A5-48A0-B7E0-E9F5F3A8461E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-187446" y="3386807"/>
              <a:ext cx="450500" cy="228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8EDAFA27-2F94-4F0F-A96E-E76497484111}"/>
                </a:ext>
              </a:extLst>
            </p:cNvPr>
            <p:cNvCxnSpPr>
              <a:cxnSpLocks/>
              <a:stCxn id="6" idx="2"/>
              <a:endCxn id="15" idx="2"/>
            </p:cNvCxnSpPr>
            <p:nvPr/>
          </p:nvCxnSpPr>
          <p:spPr>
            <a:xfrm rot="16200000" flipH="1">
              <a:off x="3966896" y="670864"/>
              <a:ext cx="828081" cy="6876865"/>
            </a:xfrm>
            <a:prstGeom prst="bentConnector3">
              <a:avLst>
                <a:gd name="adj1" fmla="val 229978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nettore 2 19">
              <a:extLst>
                <a:ext uri="{FF2B5EF4-FFF2-40B4-BE49-F238E27FC236}">
                  <a16:creationId xmlns:a16="http://schemas.microsoft.com/office/drawing/2014/main" id="{5F6E965C-68C3-4586-BD8D-5BAC12F54F52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 flipV="1">
              <a:off x="1621954" y="3388987"/>
              <a:ext cx="338048" cy="10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CasellaDiTesto 101">
              <a:extLst>
                <a:ext uri="{FF2B5EF4-FFF2-40B4-BE49-F238E27FC236}">
                  <a16:creationId xmlns:a16="http://schemas.microsoft.com/office/drawing/2014/main" id="{FD3BCC87-4E8F-45F5-8032-562CA1DAA35A}"/>
                </a:ext>
              </a:extLst>
            </p:cNvPr>
            <p:cNvSpPr txBox="1"/>
            <p:nvPr/>
          </p:nvSpPr>
          <p:spPr>
            <a:xfrm>
              <a:off x="525567" y="3725531"/>
              <a:ext cx="56872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Test</a:t>
              </a:r>
            </a:p>
          </p:txBody>
        </p:sp>
        <p:sp>
          <p:nvSpPr>
            <p:cNvPr id="106" name="CasellaDiTesto 105">
              <a:extLst>
                <a:ext uri="{FF2B5EF4-FFF2-40B4-BE49-F238E27FC236}">
                  <a16:creationId xmlns:a16="http://schemas.microsoft.com/office/drawing/2014/main" id="{5F040977-89AC-4A15-BD49-8915D6790AA0}"/>
                </a:ext>
              </a:extLst>
            </p:cNvPr>
            <p:cNvSpPr txBox="1"/>
            <p:nvPr/>
          </p:nvSpPr>
          <p:spPr>
            <a:xfrm>
              <a:off x="1544689" y="3145005"/>
              <a:ext cx="4937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Train</a:t>
              </a:r>
            </a:p>
          </p:txBody>
        </p:sp>
        <p:sp>
          <p:nvSpPr>
            <p:cNvPr id="110" name="CasellaDiTesto 109">
              <a:extLst>
                <a:ext uri="{FF2B5EF4-FFF2-40B4-BE49-F238E27FC236}">
                  <a16:creationId xmlns:a16="http://schemas.microsoft.com/office/drawing/2014/main" id="{89EFD748-F6C2-4272-BE96-4CC446501917}"/>
                </a:ext>
              </a:extLst>
            </p:cNvPr>
            <p:cNvSpPr txBox="1"/>
            <p:nvPr/>
          </p:nvSpPr>
          <p:spPr>
            <a:xfrm>
              <a:off x="-231813" y="3150230"/>
              <a:ext cx="493753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Data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212952A-30B4-4BCC-A08C-CD4C5C59A476}"/>
              </a:ext>
            </a:extLst>
          </p:cNvPr>
          <p:cNvSpPr txBox="1"/>
          <p:nvPr/>
        </p:nvSpPr>
        <p:spPr>
          <a:xfrm>
            <a:off x="3740602" y="3774777"/>
            <a:ext cx="504882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6EEE9062-9D4D-46AA-8D6A-AD83C7CFC5FB}"/>
              </a:ext>
            </a:extLst>
          </p:cNvPr>
          <p:cNvSpPr txBox="1"/>
          <p:nvPr/>
        </p:nvSpPr>
        <p:spPr>
          <a:xfrm>
            <a:off x="3518933" y="2640770"/>
            <a:ext cx="837922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Validation</a:t>
            </a:r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07C2DE66-05FB-47FA-81B2-532B678EEFA0}"/>
              </a:ext>
            </a:extLst>
          </p:cNvPr>
          <p:cNvSpPr/>
          <p:nvPr/>
        </p:nvSpPr>
        <p:spPr>
          <a:xfrm>
            <a:off x="8633118" y="2550972"/>
            <a:ext cx="377740" cy="256530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002771B5-0D03-4141-A018-8DFBD3FE7B38}"/>
              </a:ext>
            </a:extLst>
          </p:cNvPr>
          <p:cNvSpPr txBox="1"/>
          <p:nvPr/>
        </p:nvSpPr>
        <p:spPr>
          <a:xfrm>
            <a:off x="8528960" y="2144334"/>
            <a:ext cx="630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</a:t>
            </a:r>
          </a:p>
        </p:txBody>
      </p:sp>
      <p:sp>
        <p:nvSpPr>
          <p:cNvPr id="38" name="CasellaDiTesto 39">
            <a:extLst>
              <a:ext uri="{FF2B5EF4-FFF2-40B4-BE49-F238E27FC236}">
                <a16:creationId xmlns:a16="http://schemas.microsoft.com/office/drawing/2014/main" id="{C1BAA9B2-FEF4-4FE8-A80D-E270E610D6FB}"/>
              </a:ext>
            </a:extLst>
          </p:cNvPr>
          <p:cNvSpPr txBox="1"/>
          <p:nvPr/>
        </p:nvSpPr>
        <p:spPr>
          <a:xfrm>
            <a:off x="7396436" y="3660540"/>
            <a:ext cx="494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Tests</a:t>
            </a:r>
          </a:p>
        </p:txBody>
      </p:sp>
      <p:sp>
        <p:nvSpPr>
          <p:cNvPr id="41" name="CasellaDiTesto 39">
            <a:extLst>
              <a:ext uri="{FF2B5EF4-FFF2-40B4-BE49-F238E27FC236}">
                <a16:creationId xmlns:a16="http://schemas.microsoft.com/office/drawing/2014/main" id="{D9D00CB4-040A-4BB6-A61B-76FEFD687F28}"/>
              </a:ext>
            </a:extLst>
          </p:cNvPr>
          <p:cNvSpPr txBox="1"/>
          <p:nvPr/>
        </p:nvSpPr>
        <p:spPr>
          <a:xfrm>
            <a:off x="5275890" y="2175265"/>
            <a:ext cx="1050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Performances</a:t>
            </a:r>
          </a:p>
        </p:txBody>
      </p:sp>
      <p:sp>
        <p:nvSpPr>
          <p:cNvPr id="65" name="CasellaDiTesto 39">
            <a:extLst>
              <a:ext uri="{FF2B5EF4-FFF2-40B4-BE49-F238E27FC236}">
                <a16:creationId xmlns:a16="http://schemas.microsoft.com/office/drawing/2014/main" id="{4F7B509B-A61F-4EA4-BB6B-18484B749CCD}"/>
              </a:ext>
            </a:extLst>
          </p:cNvPr>
          <p:cNvSpPr txBox="1"/>
          <p:nvPr/>
        </p:nvSpPr>
        <p:spPr>
          <a:xfrm>
            <a:off x="6691917" y="1982840"/>
            <a:ext cx="68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Best Model</a:t>
            </a:r>
          </a:p>
        </p:txBody>
      </p:sp>
      <p:sp>
        <p:nvSpPr>
          <p:cNvPr id="69" name="CasellaDiTesto 39">
            <a:extLst>
              <a:ext uri="{FF2B5EF4-FFF2-40B4-BE49-F238E27FC236}">
                <a16:creationId xmlns:a16="http://schemas.microsoft.com/office/drawing/2014/main" id="{C0F20B15-1E31-4770-A8FC-8CD3EC763183}"/>
              </a:ext>
            </a:extLst>
          </p:cNvPr>
          <p:cNvSpPr txBox="1"/>
          <p:nvPr/>
        </p:nvSpPr>
        <p:spPr>
          <a:xfrm>
            <a:off x="4411533" y="3211539"/>
            <a:ext cx="747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Model</a:t>
            </a:r>
          </a:p>
        </p:txBody>
      </p:sp>
      <p:sp>
        <p:nvSpPr>
          <p:cNvPr id="70" name="CasellaDiTesto 39">
            <a:extLst>
              <a:ext uri="{FF2B5EF4-FFF2-40B4-BE49-F238E27FC236}">
                <a16:creationId xmlns:a16="http://schemas.microsoft.com/office/drawing/2014/main" id="{9F969306-36BA-428B-9482-AA08C806C869}"/>
              </a:ext>
            </a:extLst>
          </p:cNvPr>
          <p:cNvSpPr txBox="1"/>
          <p:nvPr/>
        </p:nvSpPr>
        <p:spPr>
          <a:xfrm>
            <a:off x="3696721" y="4229169"/>
            <a:ext cx="135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Hyper-parameters</a:t>
            </a:r>
          </a:p>
        </p:txBody>
      </p:sp>
      <p:cxnSp>
        <p:nvCxnSpPr>
          <p:cNvPr id="72" name="Connettore 2 19">
            <a:extLst>
              <a:ext uri="{FF2B5EF4-FFF2-40B4-BE49-F238E27FC236}">
                <a16:creationId xmlns:a16="http://schemas.microsoft.com/office/drawing/2014/main" id="{999E7064-C8DD-41BE-9B4E-A693A3826148}"/>
              </a:ext>
            </a:extLst>
          </p:cNvPr>
          <p:cNvCxnSpPr>
            <a:cxnSpLocks/>
            <a:stCxn id="11" idx="3"/>
            <a:endCxn id="10" idx="3"/>
          </p:cNvCxnSpPr>
          <p:nvPr/>
        </p:nvCxnSpPr>
        <p:spPr>
          <a:xfrm>
            <a:off x="5626199" y="2724658"/>
            <a:ext cx="256" cy="2074839"/>
          </a:xfrm>
          <a:prstGeom prst="bentConnector3">
            <a:avLst>
              <a:gd name="adj1" fmla="val 5591054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22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67" grpId="0" animBg="1"/>
      <p:bldP spid="94" grpId="0" animBg="1"/>
      <p:bldP spid="101" grpId="0" animBg="1"/>
      <p:bldP spid="107" grpId="0"/>
      <p:bldP spid="108" grpId="0"/>
      <p:bldP spid="3" grpId="0"/>
      <p:bldP spid="34" grpId="0"/>
      <p:bldP spid="39" grpId="0" animBg="1"/>
      <p:bldP spid="40" grpId="0"/>
      <p:bldP spid="38" grpId="0"/>
      <p:bldP spid="41" grpId="0"/>
      <p:bldP spid="65" grpId="0"/>
      <p:bldP spid="69" grpId="0"/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E4E551-684B-4D84-9A16-A6F8DF9CF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94" y="158505"/>
            <a:ext cx="8581043" cy="840400"/>
          </a:xfrm>
        </p:spPr>
        <p:txBody>
          <a:bodyPr/>
          <a:lstStyle/>
          <a:p>
            <a:pPr algn="ctr"/>
            <a:r>
              <a:rPr lang="en-US" dirty="0"/>
              <a:t>Dataset</a:t>
            </a:r>
            <a:br>
              <a:rPr lang="en-US" dirty="0"/>
            </a:br>
            <a:r>
              <a:rPr lang="en-US" dirty="0"/>
              <a:t>18,158 tomato leaf images</a:t>
            </a:r>
          </a:p>
        </p:txBody>
      </p:sp>
      <p:pic>
        <p:nvPicPr>
          <p:cNvPr id="5" name="Segnaposto contenuto 4" descr="Immagine che contiene verde, pianta&#10;&#10;Descrizione generata con affidabilità elevata">
            <a:extLst>
              <a:ext uri="{FF2B5EF4-FFF2-40B4-BE49-F238E27FC236}">
                <a16:creationId xmlns:a16="http://schemas.microsoft.com/office/drawing/2014/main" id="{5BE2BE27-1FED-486F-8470-4FA9CA35D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3220" y="1363814"/>
            <a:ext cx="1292294" cy="1292294"/>
          </a:xfrm>
        </p:spPr>
      </p:pic>
      <p:pic>
        <p:nvPicPr>
          <p:cNvPr id="7" name="Immagine 6" descr="Immagine che contiene sedendo, interni, pezzo&#10;&#10;Descrizione generata con affidabilità elevata">
            <a:extLst>
              <a:ext uri="{FF2B5EF4-FFF2-40B4-BE49-F238E27FC236}">
                <a16:creationId xmlns:a16="http://schemas.microsoft.com/office/drawing/2014/main" id="{49472F96-3634-40FE-82F9-7C44E036A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232" y="1363814"/>
            <a:ext cx="1292295" cy="129229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5A771F2-28A7-44FE-89BC-BDDB94907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245" y="1363814"/>
            <a:ext cx="1320597" cy="132059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AE788D8-C44E-4CED-9E3F-2728C0698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035" y="1349662"/>
            <a:ext cx="1320597" cy="1320597"/>
          </a:xfrm>
          <a:prstGeom prst="rect">
            <a:avLst/>
          </a:prstGeom>
        </p:spPr>
      </p:pic>
      <p:pic>
        <p:nvPicPr>
          <p:cNvPr id="13" name="Immagine 12" descr="Immagine che contiene interni&#10;&#10;Descrizione generata con affidabilità elevata">
            <a:extLst>
              <a:ext uri="{FF2B5EF4-FFF2-40B4-BE49-F238E27FC236}">
                <a16:creationId xmlns:a16="http://schemas.microsoft.com/office/drawing/2014/main" id="{32C3BEDC-F1C6-410C-95F4-213EDE13C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5875" y="1351863"/>
            <a:ext cx="1292295" cy="1292295"/>
          </a:xfrm>
          <a:prstGeom prst="rect">
            <a:avLst/>
          </a:prstGeom>
        </p:spPr>
      </p:pic>
      <p:pic>
        <p:nvPicPr>
          <p:cNvPr id="15" name="Immagine 14" descr="Immagine che contiene alga&#10;&#10;Descrizione generata con affidabilità elevata">
            <a:extLst>
              <a:ext uri="{FF2B5EF4-FFF2-40B4-BE49-F238E27FC236}">
                <a16:creationId xmlns:a16="http://schemas.microsoft.com/office/drawing/2014/main" id="{B2EE5DD0-8153-4714-AFA3-5B61E9EF2C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18" y="3655902"/>
            <a:ext cx="1292295" cy="1292295"/>
          </a:xfrm>
          <a:prstGeom prst="rect">
            <a:avLst/>
          </a:prstGeom>
        </p:spPr>
      </p:pic>
      <p:pic>
        <p:nvPicPr>
          <p:cNvPr id="17" name="Immagine 16" descr="Immagine che contiene terra, esterni, verde&#10;&#10;Descrizione generata con affidabilità molto elevata">
            <a:extLst>
              <a:ext uri="{FF2B5EF4-FFF2-40B4-BE49-F238E27FC236}">
                <a16:creationId xmlns:a16="http://schemas.microsoft.com/office/drawing/2014/main" id="{24148817-6792-407B-BDF0-C261FDFC64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2232" y="3655902"/>
            <a:ext cx="1320597" cy="1320597"/>
          </a:xfrm>
          <a:prstGeom prst="rect">
            <a:avLst/>
          </a:prstGeom>
        </p:spPr>
      </p:pic>
      <p:pic>
        <p:nvPicPr>
          <p:cNvPr id="19" name="Immagine 18" descr="Immagine che contiene terra, esterni, pianta, strada&#10;&#10;Descrizione generata con affidabilità molto elevata">
            <a:extLst>
              <a:ext uri="{FF2B5EF4-FFF2-40B4-BE49-F238E27FC236}">
                <a16:creationId xmlns:a16="http://schemas.microsoft.com/office/drawing/2014/main" id="{4DDDFC9A-51A1-4A02-8F80-E0C6C70A8B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1245" y="3655902"/>
            <a:ext cx="1320598" cy="1320598"/>
          </a:xfrm>
          <a:prstGeom prst="rect">
            <a:avLst/>
          </a:prstGeom>
        </p:spPr>
      </p:pic>
      <p:pic>
        <p:nvPicPr>
          <p:cNvPr id="21" name="Immagine 20" descr="Immagine che contiene pezzo, pavimento, verde, sedendo&#10;&#10;Descrizione generata con affidabilità elevata">
            <a:extLst>
              <a:ext uri="{FF2B5EF4-FFF2-40B4-BE49-F238E27FC236}">
                <a16:creationId xmlns:a16="http://schemas.microsoft.com/office/drawing/2014/main" id="{D87A4BD8-56F5-405C-A04C-25CECBCCF6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9680" y="3655902"/>
            <a:ext cx="1320598" cy="1320598"/>
          </a:xfrm>
          <a:prstGeom prst="rect">
            <a:avLst/>
          </a:prstGeom>
        </p:spPr>
      </p:pic>
      <p:pic>
        <p:nvPicPr>
          <p:cNvPr id="23" name="Immagine 22" descr="Immagine che contiene verdura, verde, lattuga, sedendo&#10;&#10;Descrizione generata con affidabilità molto elevata">
            <a:extLst>
              <a:ext uri="{FF2B5EF4-FFF2-40B4-BE49-F238E27FC236}">
                <a16:creationId xmlns:a16="http://schemas.microsoft.com/office/drawing/2014/main" id="{15BCAA61-B7A1-44CD-AAD1-BB7F57C56D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5874" y="3684205"/>
            <a:ext cx="1292295" cy="1292295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F7FD2BB-1944-47D2-8330-8C66B2C7F271}"/>
              </a:ext>
            </a:extLst>
          </p:cNvPr>
          <p:cNvSpPr txBox="1"/>
          <p:nvPr/>
        </p:nvSpPr>
        <p:spPr>
          <a:xfrm>
            <a:off x="473592" y="2784066"/>
            <a:ext cx="148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Bacterial Spot</a:t>
            </a:r>
          </a:p>
          <a:p>
            <a:pPr algn="ctr"/>
            <a:r>
              <a:rPr lang="en-US" sz="1400" dirty="0">
                <a:latin typeface="CMR10"/>
              </a:rPr>
              <a:t>2,127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9A02647-F3AC-46B6-AB7B-9AC8A529B670}"/>
              </a:ext>
            </a:extLst>
          </p:cNvPr>
          <p:cNvSpPr txBox="1"/>
          <p:nvPr/>
        </p:nvSpPr>
        <p:spPr>
          <a:xfrm>
            <a:off x="2292666" y="2776570"/>
            <a:ext cx="1231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Early Blight</a:t>
            </a:r>
          </a:p>
          <a:p>
            <a:pPr algn="ctr"/>
            <a:r>
              <a:rPr lang="en-US" sz="1400" dirty="0">
                <a:latin typeface="CMR10"/>
              </a:rPr>
              <a:t>1,000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5C83B50-2F46-46E2-B618-6AE0054D5F54}"/>
              </a:ext>
            </a:extLst>
          </p:cNvPr>
          <p:cNvSpPr txBox="1"/>
          <p:nvPr/>
        </p:nvSpPr>
        <p:spPr>
          <a:xfrm>
            <a:off x="3989458" y="2784066"/>
            <a:ext cx="1231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Healthy</a:t>
            </a:r>
          </a:p>
          <a:p>
            <a:pPr algn="ctr"/>
            <a:r>
              <a:rPr lang="en-US" sz="1400" dirty="0"/>
              <a:t>1,590 samples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0F5F5C3-6241-4DB9-96A0-279FAE52FD3D}"/>
              </a:ext>
            </a:extLst>
          </p:cNvPr>
          <p:cNvSpPr txBox="1"/>
          <p:nvPr/>
        </p:nvSpPr>
        <p:spPr>
          <a:xfrm>
            <a:off x="5742697" y="2776569"/>
            <a:ext cx="1231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Late Blight</a:t>
            </a:r>
          </a:p>
          <a:p>
            <a:pPr algn="ctr"/>
            <a:r>
              <a:rPr lang="en-US" sz="1400" dirty="0">
                <a:latin typeface="CMR10"/>
              </a:rPr>
              <a:t>1,909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9918C3D-20AB-4FB0-95D9-B99C9D5EF64C}"/>
              </a:ext>
            </a:extLst>
          </p:cNvPr>
          <p:cNvSpPr txBox="1"/>
          <p:nvPr/>
        </p:nvSpPr>
        <p:spPr>
          <a:xfrm>
            <a:off x="7559880" y="2776570"/>
            <a:ext cx="112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Mold</a:t>
            </a:r>
          </a:p>
          <a:p>
            <a:pPr algn="ctr"/>
            <a:r>
              <a:rPr lang="pt-BR" sz="1400" dirty="0">
                <a:latin typeface="CMR10"/>
              </a:rPr>
              <a:t>952 </a:t>
            </a:r>
            <a:r>
              <a:rPr lang="pt-BR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FD71952-4BAF-4309-A704-E37994AF3CED}"/>
              </a:ext>
            </a:extLst>
          </p:cNvPr>
          <p:cNvSpPr txBox="1"/>
          <p:nvPr/>
        </p:nvSpPr>
        <p:spPr>
          <a:xfrm>
            <a:off x="189762" y="5077453"/>
            <a:ext cx="183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Septoria leaf spot</a:t>
            </a:r>
          </a:p>
          <a:p>
            <a:pPr algn="ctr"/>
            <a:r>
              <a:rPr lang="pt-BR" sz="1400" dirty="0">
                <a:latin typeface="CMR10"/>
              </a:rPr>
              <a:t>1</a:t>
            </a:r>
            <a:r>
              <a:rPr lang="pt-BR" sz="1400" dirty="0">
                <a:latin typeface="CMMI10"/>
              </a:rPr>
              <a:t>,</a:t>
            </a:r>
            <a:r>
              <a:rPr lang="pt-BR" sz="1400" dirty="0">
                <a:latin typeface="CMR10"/>
              </a:rPr>
              <a:t>771 </a:t>
            </a:r>
            <a:r>
              <a:rPr lang="pt-BR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462D0B6-AC57-43C4-8011-31ABC26E7D1E}"/>
              </a:ext>
            </a:extLst>
          </p:cNvPr>
          <p:cNvSpPr txBox="1"/>
          <p:nvPr/>
        </p:nvSpPr>
        <p:spPr>
          <a:xfrm>
            <a:off x="2034136" y="5115146"/>
            <a:ext cx="1651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Spotted Spider mite</a:t>
            </a:r>
          </a:p>
          <a:p>
            <a:pPr algn="ctr"/>
            <a:r>
              <a:rPr lang="en-US" sz="1400" dirty="0">
                <a:latin typeface="CMR10"/>
              </a:rPr>
              <a:t>1</a:t>
            </a:r>
            <a:r>
              <a:rPr lang="en-US" sz="1400" dirty="0">
                <a:latin typeface="CMMI10"/>
              </a:rPr>
              <a:t>,</a:t>
            </a:r>
            <a:r>
              <a:rPr lang="en-US" sz="1400" dirty="0">
                <a:latin typeface="CMR10"/>
              </a:rPr>
              <a:t>676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4EC4809-FC50-4BAF-91AD-A38AB06ACAD5}"/>
              </a:ext>
            </a:extLst>
          </p:cNvPr>
          <p:cNvSpPr txBox="1"/>
          <p:nvPr/>
        </p:nvSpPr>
        <p:spPr>
          <a:xfrm>
            <a:off x="4036127" y="5089488"/>
            <a:ext cx="1243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Spot</a:t>
            </a:r>
          </a:p>
          <a:p>
            <a:pPr algn="ctr"/>
            <a:r>
              <a:rPr lang="en-US" sz="1400" dirty="0"/>
              <a:t>1,404 samples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FA619C6-2FAD-48B0-8E37-43CE3339990B}"/>
              </a:ext>
            </a:extLst>
          </p:cNvPr>
          <p:cNvSpPr txBox="1"/>
          <p:nvPr/>
        </p:nvSpPr>
        <p:spPr>
          <a:xfrm>
            <a:off x="5524015" y="5077453"/>
            <a:ext cx="166878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 Mosaic Virus</a:t>
            </a:r>
          </a:p>
          <a:p>
            <a:pPr algn="ctr"/>
            <a:r>
              <a:rPr lang="en-US" sz="1400" dirty="0"/>
              <a:t>373 samples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AE61B9C-B4AE-4D94-9248-A3F2F0A27FB5}"/>
              </a:ext>
            </a:extLst>
          </p:cNvPr>
          <p:cNvSpPr txBox="1"/>
          <p:nvPr/>
        </p:nvSpPr>
        <p:spPr>
          <a:xfrm>
            <a:off x="7334344" y="5077453"/>
            <a:ext cx="15856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 Yellow Leaf Curl virus</a:t>
            </a:r>
          </a:p>
          <a:p>
            <a:pPr algn="ctr"/>
            <a:r>
              <a:rPr lang="en-US" sz="1400" dirty="0"/>
              <a:t>5,356 samples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0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90F113-F36A-41C6-88DF-C6C96D6D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333828"/>
            <a:ext cx="8581043" cy="645737"/>
          </a:xfrm>
        </p:spPr>
        <p:txBody>
          <a:bodyPr/>
          <a:lstStyle/>
          <a:p>
            <a:pPr algn="ctr"/>
            <a:r>
              <a:rPr lang="en-US" dirty="0"/>
              <a:t>Data Augmentation and Normalization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493B3F-2871-4394-8390-1C6E3B336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Before the Training and Validation phases data are Augmented and Normalized.</a:t>
            </a:r>
          </a:p>
          <a:p>
            <a:endParaRPr lang="en-US" dirty="0"/>
          </a:p>
          <a:p>
            <a:r>
              <a:rPr lang="en-US" dirty="0"/>
              <a:t>Each sample is transformed taking two transformations from this pool: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Flip Top Bottom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Flip Left 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Rotate 90°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Rotate 180°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Rotate 270°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Flip Top Bottom and Rotate 90°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Flip Top Bottom and Rotate 270°</a:t>
            </a:r>
          </a:p>
          <a:p>
            <a:endParaRPr lang="en-US" dirty="0"/>
          </a:p>
          <a:p>
            <a:r>
              <a:rPr lang="en-US" dirty="0"/>
              <a:t>Data are normalized in two different ways: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Normalization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Per-leaf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94107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E3916-7638-4531-AB60-1BC8D116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Binary Classification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631E0E-179A-4AFC-A4D5-6A93CBC1F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4"/>
            <a:ext cx="8334375" cy="30860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Healthy vs Infected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Architecture: LeNet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Initialization: Xavier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Activation Function: Rectified Linear Unit (ReLU)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Loss: binary cross-entropy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Optimizer: Adam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10-Fold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3006517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3724F6-C251-482F-A171-08A5E2C2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Binary Classification 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E3C17F-0955-4468-BB6F-B18EF35EE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4"/>
            <a:ext cx="8323726" cy="4525963"/>
          </a:xfrm>
        </p:spPr>
        <p:txBody>
          <a:bodyPr/>
          <a:lstStyle/>
          <a:p>
            <a:pPr algn="ctr"/>
            <a:r>
              <a:rPr lang="en-US" dirty="0"/>
              <a:t>Hyper-parameters: batch size 32, epochs 15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Accuracy 99.92%</a:t>
            </a:r>
          </a:p>
          <a:p>
            <a:pPr algn="ctr"/>
            <a:r>
              <a:rPr lang="en-US" dirty="0"/>
              <a:t>Precision 99.34%</a:t>
            </a:r>
          </a:p>
          <a:p>
            <a:pPr algn="ctr"/>
            <a:r>
              <a:rPr lang="en-US" dirty="0"/>
              <a:t>Recall 99.67%</a:t>
            </a:r>
          </a:p>
          <a:p>
            <a:pPr algn="ctr"/>
            <a:r>
              <a:rPr lang="en-US" dirty="0"/>
              <a:t>F1 - measure 99.5%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D32D9E8D-E69C-44DA-A8DD-E10FA2D00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45447"/>
              </p:ext>
            </p:extLst>
          </p:nvPr>
        </p:nvGraphicFramePr>
        <p:xfrm>
          <a:off x="2364295" y="4846017"/>
          <a:ext cx="4429498" cy="84981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49">
                  <a:extLst>
                    <a:ext uri="{9D8B030D-6E8A-4147-A177-3AD203B41FA5}">
                      <a16:colId xmlns:a16="http://schemas.microsoft.com/office/drawing/2014/main" val="2461939393"/>
                    </a:ext>
                  </a:extLst>
                </a:gridCol>
                <a:gridCol w="2214749">
                  <a:extLst>
                    <a:ext uri="{9D8B030D-6E8A-4147-A177-3AD203B41FA5}">
                      <a16:colId xmlns:a16="http://schemas.microsoft.com/office/drawing/2014/main" val="2002227542"/>
                    </a:ext>
                  </a:extLst>
                </a:gridCol>
              </a:tblGrid>
              <a:tr h="424906">
                <a:tc>
                  <a:txBody>
                    <a:bodyPr/>
                    <a:lstStyle/>
                    <a:p>
                      <a:r>
                        <a:rPr lang="en-US" b="0" dirty="0"/>
                        <a:t>True Healthy= 300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False Infected =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689768"/>
                  </a:ext>
                </a:extLst>
              </a:tr>
              <a:tr h="424906">
                <a:tc>
                  <a:txBody>
                    <a:bodyPr/>
                    <a:lstStyle/>
                    <a:p>
                      <a:r>
                        <a:rPr lang="en-US" dirty="0"/>
                        <a:t>False Healthy = 2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Infected = 3375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055187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395B71AB-EA06-4B88-9199-31DF0BAFF853}"/>
              </a:ext>
            </a:extLst>
          </p:cNvPr>
          <p:cNvSpPr txBox="1"/>
          <p:nvPr/>
        </p:nvSpPr>
        <p:spPr>
          <a:xfrm>
            <a:off x="3675017" y="4452492"/>
            <a:ext cx="178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272794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A7F4CC-8731-4F7D-8177-2B655B8CF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Multi-class Classification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350072-E98C-410E-9FDD-5175B45BA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Architecture: AlexNet</a:t>
            </a:r>
          </a:p>
          <a:p>
            <a:pPr marL="1085832" lvl="1" indent="-342900">
              <a:buFont typeface="Courier New" panose="02070309020205020404" pitchFamily="49" charset="0"/>
              <a:buChar char="o"/>
            </a:pPr>
            <a:r>
              <a:rPr lang="en-US" dirty="0"/>
              <a:t>Train from scratch</a:t>
            </a:r>
          </a:p>
          <a:p>
            <a:pPr marL="1085832" lvl="1" indent="-342900">
              <a:buFont typeface="Courier New" panose="02070309020205020404" pitchFamily="49" charset="0"/>
              <a:buChar char="o"/>
            </a:pPr>
            <a:r>
              <a:rPr lang="en-US" dirty="0"/>
              <a:t>Transfer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Initialization: Xavier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Activation Function: Rectified Linear Unit (ReLU)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Loss: cross-entropy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Optimizer: Adam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Cross-validation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65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79A74-0AB6-443D-85F5-7EE71A07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1" y="139166"/>
            <a:ext cx="9022080" cy="840400"/>
          </a:xfrm>
        </p:spPr>
        <p:txBody>
          <a:bodyPr/>
          <a:lstStyle/>
          <a:p>
            <a:pPr algn="ctr"/>
            <a:r>
              <a:rPr lang="en-US" dirty="0"/>
              <a:t>Multi-class Classification </a:t>
            </a:r>
            <a:br>
              <a:rPr lang="en-US" dirty="0"/>
            </a:br>
            <a:r>
              <a:rPr lang="en-US" dirty="0"/>
              <a:t>Validation accuracy with different configurations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2EDE8657-EED1-451C-AA08-BC3FE577E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r="948"/>
          <a:stretch/>
        </p:blipFill>
        <p:spPr>
          <a:xfrm>
            <a:off x="1204004" y="1332411"/>
            <a:ext cx="6492196" cy="477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1314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795</TotalTime>
  <Words>815</Words>
  <Application>Microsoft Office PowerPoint</Application>
  <PresentationFormat>On-screen Show (4:3)</PresentationFormat>
  <Paragraphs>265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CMMI10</vt:lpstr>
      <vt:lpstr>CMR10</vt:lpstr>
      <vt:lpstr>Courier New</vt:lpstr>
      <vt:lpstr>NimbusRomNo9L-Medi</vt:lpstr>
      <vt:lpstr>NimbusRomNo9L-Regu</vt:lpstr>
      <vt:lpstr>Wingdings</vt:lpstr>
      <vt:lpstr>POLI</vt:lpstr>
      <vt:lpstr>Deep Learning approach to Tomato Plant Diseases Recognition and related Sensitivity Analysis</vt:lpstr>
      <vt:lpstr>Deep Learning approach to Tomato Plant Diseases Recognition and related Sensitivity Analysis</vt:lpstr>
      <vt:lpstr>Proposed Approach Workflow</vt:lpstr>
      <vt:lpstr>Dataset 18,158 tomato leaf images</vt:lpstr>
      <vt:lpstr>Data Augmentation and Normalization</vt:lpstr>
      <vt:lpstr>Binary Classification Setup</vt:lpstr>
      <vt:lpstr>Binary Classification  Results</vt:lpstr>
      <vt:lpstr>Multi-class Classification Setup</vt:lpstr>
      <vt:lpstr>Multi-class Classification  Validation accuracy with different configurations</vt:lpstr>
      <vt:lpstr>Multi-class Classification  Results</vt:lpstr>
      <vt:lpstr>Sensitivity Analysis  Datasets</vt:lpstr>
      <vt:lpstr>Sensitivity Analysis Normal Train vs Segmented Test</vt:lpstr>
      <vt:lpstr>Sensitivity Analysis Normal Train vs Segmented Test</vt:lpstr>
      <vt:lpstr>Sensitivity Analysis  Normal Train vs Normal Test – GradCAM Visualization</vt:lpstr>
      <vt:lpstr>Sensitivity Analysis Segmented Train vs Normal Test</vt:lpstr>
      <vt:lpstr>Sensitivity Analysis  Segmented Train vs Normal Test</vt:lpstr>
      <vt:lpstr>Sensitivity Analysis  Random Background Crop Train vs Normal Test</vt:lpstr>
      <vt:lpstr>Sensitivity Analysis  Random Background Crop Train vs Normal Test</vt:lpstr>
      <vt:lpstr>Sensitivity Analysis  Random Noise Background Train vs Normal Test</vt:lpstr>
      <vt:lpstr>Sensitivity Analysis  Random Noise Background Train vs Normal Test</vt:lpstr>
      <vt:lpstr>Sensitivity Analysis Random Background Image Train vs Normal Test</vt:lpstr>
      <vt:lpstr>Sensitivity Analysis  Random Background Image Train vs Normal Test</vt:lpstr>
      <vt:lpstr>Sensitivity Analysis Random Background Image Train vs Normal Test – GradCAM Visualization</vt:lpstr>
      <vt:lpstr>Extension  Test against Real Plantation Images </vt:lpstr>
      <vt:lpstr>Test against Real Plantation Images  Results</vt:lpstr>
      <vt:lpstr>PowerPoint Presentation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Giuseppe Mascellaro</cp:lastModifiedBy>
  <cp:revision>122</cp:revision>
  <dcterms:created xsi:type="dcterms:W3CDTF">2015-05-26T12:27:57Z</dcterms:created>
  <dcterms:modified xsi:type="dcterms:W3CDTF">2018-07-23T19:25:30Z</dcterms:modified>
</cp:coreProperties>
</file>